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73" r:id="rId7"/>
    <p:sldId id="263" r:id="rId8"/>
    <p:sldId id="265" r:id="rId9"/>
    <p:sldId id="267" r:id="rId10"/>
    <p:sldId id="268" r:id="rId11"/>
    <p:sldId id="270" r:id="rId12"/>
    <p:sldId id="271" r:id="rId13"/>
    <p:sldId id="27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6BB1B0-8654-4A03-A725-01F92CA7FC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60B6EE9-A908-4D5E-810A-696E1C250E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E48100D-792D-4C29-8DDC-28A908B336F3}"/>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5" name="Footer Placeholder 4">
            <a:extLst>
              <a:ext uri="{FF2B5EF4-FFF2-40B4-BE49-F238E27FC236}">
                <a16:creationId xmlns:a16="http://schemas.microsoft.com/office/drawing/2014/main" id="{41F7BB4F-044A-4D38-B8F9-4A38698E12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97645-81B4-4F7F-A244-B397E6975DC0}"/>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257769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06A4-3328-4A59-8402-D414DAF4A4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FB12BD-2FF6-467B-82FE-9759ACCA797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227402-3EE0-4282-89BA-6E45F0ECBAA4}"/>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5" name="Footer Placeholder 4">
            <a:extLst>
              <a:ext uri="{FF2B5EF4-FFF2-40B4-BE49-F238E27FC236}">
                <a16:creationId xmlns:a16="http://schemas.microsoft.com/office/drawing/2014/main" id="{B97BAB20-3A3E-43EF-9858-6F601392C2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1A7181-F4B3-402B-B848-DA1249619C25}"/>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1128363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6F5666-BBBB-40B7-9C1D-F0037A4FF4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FDF883-F629-4FA1-9A6B-24C81784F2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4ABF68-B3C0-4DC0-A952-8B17F7758C3E}"/>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5" name="Footer Placeholder 4">
            <a:extLst>
              <a:ext uri="{FF2B5EF4-FFF2-40B4-BE49-F238E27FC236}">
                <a16:creationId xmlns:a16="http://schemas.microsoft.com/office/drawing/2014/main" id="{5A55C080-F929-4605-9643-7F8105316D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B335DD-E623-490A-8A15-F46596469E57}"/>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19562679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3F7DD-F09F-4988-90DC-B91C78FF9B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48DB66-B6F7-4C9F-8ED1-8A6E5064DA6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7FDCC2-1A23-42E8-A53E-B3D9C2193609}"/>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5" name="Footer Placeholder 4">
            <a:extLst>
              <a:ext uri="{FF2B5EF4-FFF2-40B4-BE49-F238E27FC236}">
                <a16:creationId xmlns:a16="http://schemas.microsoft.com/office/drawing/2014/main" id="{3EB7D14D-4868-4EDD-929E-D2C0EC1B79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C36FA3-EC86-4812-ACA2-54147F127FBA}"/>
              </a:ext>
            </a:extLst>
          </p:cNvPr>
          <p:cNvSpPr>
            <a:spLocks noGrp="1"/>
          </p:cNvSpPr>
          <p:nvPr>
            <p:ph type="sldNum" sz="quarter" idx="12"/>
          </p:nvPr>
        </p:nvSpPr>
        <p:spPr/>
        <p:txBody>
          <a:bodyPr/>
          <a:lstStyle/>
          <a:p>
            <a:fld id="{E6642F8C-F0A9-45F8-99DE-AE7398511C6D}" type="slidenum">
              <a:rPr lang="en-US" smtClean="0"/>
              <a:t>‹#›</a:t>
            </a:fld>
            <a:endParaRPr lang="en-US"/>
          </a:p>
        </p:txBody>
      </p:sp>
      <p:pic>
        <p:nvPicPr>
          <p:cNvPr id="7" name="Picture 6">
            <a:extLst>
              <a:ext uri="{FF2B5EF4-FFF2-40B4-BE49-F238E27FC236}">
                <a16:creationId xmlns:a16="http://schemas.microsoft.com/office/drawing/2014/main" id="{2DB48095-1332-4D0E-B936-C4BBF99553C1}"/>
              </a:ext>
            </a:extLst>
          </p:cNvPr>
          <p:cNvPicPr>
            <a:picLocks noChangeAspect="1"/>
          </p:cNvPicPr>
          <p:nvPr userDrawn="1"/>
        </p:nvPicPr>
        <p:blipFill>
          <a:blip r:embed="rId2"/>
          <a:stretch>
            <a:fillRect/>
          </a:stretch>
        </p:blipFill>
        <p:spPr>
          <a:xfrm>
            <a:off x="128844" y="32657"/>
            <a:ext cx="987638" cy="987638"/>
          </a:xfrm>
          <a:prstGeom prst="rect">
            <a:avLst/>
          </a:prstGeom>
        </p:spPr>
      </p:pic>
      <p:pic>
        <p:nvPicPr>
          <p:cNvPr id="8" name="Picture 7">
            <a:extLst>
              <a:ext uri="{FF2B5EF4-FFF2-40B4-BE49-F238E27FC236}">
                <a16:creationId xmlns:a16="http://schemas.microsoft.com/office/drawing/2014/main" id="{CAFE73E6-C0D9-446A-81BE-84B326F028C8}"/>
              </a:ext>
            </a:extLst>
          </p:cNvPr>
          <p:cNvPicPr>
            <a:picLocks noChangeAspect="1"/>
          </p:cNvPicPr>
          <p:nvPr userDrawn="1"/>
        </p:nvPicPr>
        <p:blipFill>
          <a:blip r:embed="rId2"/>
          <a:stretch>
            <a:fillRect/>
          </a:stretch>
        </p:blipFill>
        <p:spPr>
          <a:xfrm>
            <a:off x="11075518" y="32657"/>
            <a:ext cx="987638" cy="987638"/>
          </a:xfrm>
          <a:prstGeom prst="rect">
            <a:avLst/>
          </a:prstGeom>
        </p:spPr>
      </p:pic>
    </p:spTree>
    <p:extLst>
      <p:ext uri="{BB962C8B-B14F-4D97-AF65-F5344CB8AC3E}">
        <p14:creationId xmlns:p14="http://schemas.microsoft.com/office/powerpoint/2010/main" val="2692870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9F4D0F-C621-427B-84F2-88CC96DA9A2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53D4ECC-FBF7-486E-A113-8790BCFAB4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22EB9E-13A3-44A0-8217-5C5F588114D1}"/>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5" name="Footer Placeholder 4">
            <a:extLst>
              <a:ext uri="{FF2B5EF4-FFF2-40B4-BE49-F238E27FC236}">
                <a16:creationId xmlns:a16="http://schemas.microsoft.com/office/drawing/2014/main" id="{6AE20DFE-833B-4026-97FE-7505960BE4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D3A9D1-7604-4DEB-95F0-C58A585959B9}"/>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3489468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0DDDA-5B36-4D46-8C88-64454A8100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C287CF-F7B2-40C9-AB38-F5521211202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87E596-BF49-4462-BF0C-012B3775823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D01CACD-9377-42B1-BD40-AD41D8A0724D}"/>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6" name="Footer Placeholder 5">
            <a:extLst>
              <a:ext uri="{FF2B5EF4-FFF2-40B4-BE49-F238E27FC236}">
                <a16:creationId xmlns:a16="http://schemas.microsoft.com/office/drawing/2014/main" id="{DB11E7DA-A184-4DAE-AC22-B9EC201CDF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7039AF-2F4D-4E52-8032-2E9447AD51DA}"/>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2375202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32478-711F-4EE2-BA1C-3FEC4D1770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9F2AD27-F213-4648-B209-F416C2589D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B35E75-CFDB-4BFD-84AA-CA42517B163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4328956-BAF5-4D90-8918-4E27BDFF88C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92DB9-B0B2-4641-9D8A-29D78038DB7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83A17A-0C61-4772-99D6-3605472FCD26}"/>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8" name="Footer Placeholder 7">
            <a:extLst>
              <a:ext uri="{FF2B5EF4-FFF2-40B4-BE49-F238E27FC236}">
                <a16:creationId xmlns:a16="http://schemas.microsoft.com/office/drawing/2014/main" id="{815529FE-AF1C-4C7A-818D-4B6B2B1090B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54A1761-A995-4196-9E13-E5DA364AB6CA}"/>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2084356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3FAF2-6226-4FC3-9375-CE4324A3136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B02CDED-0A55-4511-96FC-D1DD9479EFFF}"/>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4" name="Footer Placeholder 3">
            <a:extLst>
              <a:ext uri="{FF2B5EF4-FFF2-40B4-BE49-F238E27FC236}">
                <a16:creationId xmlns:a16="http://schemas.microsoft.com/office/drawing/2014/main" id="{49EB7AC0-A2C4-44E4-B734-BB7AB0C6845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90B9651-5C4D-4C1A-A0F8-72F4E88586B5}"/>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3809555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36A401-120F-4128-BCB7-D03D9FF62D20}"/>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3" name="Footer Placeholder 2">
            <a:extLst>
              <a:ext uri="{FF2B5EF4-FFF2-40B4-BE49-F238E27FC236}">
                <a16:creationId xmlns:a16="http://schemas.microsoft.com/office/drawing/2014/main" id="{0B621CA4-0D39-4604-8175-5B11A3A91F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3EC6288-2612-4E64-8505-C8EE5657FD01}"/>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8859317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5AAC6-DF3B-46B8-BE43-3178DAAC95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6929B61-96E6-4530-A159-29082E379C6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8A362F-469A-4898-B9D2-FDE93E5D28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3FE269-0889-49D2-842B-2B4EF25C54A0}"/>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6" name="Footer Placeholder 5">
            <a:extLst>
              <a:ext uri="{FF2B5EF4-FFF2-40B4-BE49-F238E27FC236}">
                <a16:creationId xmlns:a16="http://schemas.microsoft.com/office/drawing/2014/main" id="{7130689B-64E0-43A9-8E21-517BE2AB4E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5A5F50-3DF6-4A58-B90A-B098CFA7C3A9}"/>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1522153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726C11-092D-4A20-B546-9E6D4656BB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18110D6-FDBA-44AF-AF30-6C31C5A759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587D0B-81AC-4624-B6F2-AF3EE68AF4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412217-7C33-42C7-ADDF-C6BFC54FE922}"/>
              </a:ext>
            </a:extLst>
          </p:cNvPr>
          <p:cNvSpPr>
            <a:spLocks noGrp="1"/>
          </p:cNvSpPr>
          <p:nvPr>
            <p:ph type="dt" sz="half" idx="10"/>
          </p:nvPr>
        </p:nvSpPr>
        <p:spPr/>
        <p:txBody>
          <a:bodyPr/>
          <a:lstStyle/>
          <a:p>
            <a:fld id="{F16F247C-16DF-4371-8E61-ECFF5F3A3B92}" type="datetimeFigureOut">
              <a:rPr lang="en-US" smtClean="0"/>
              <a:t>12/9/2019</a:t>
            </a:fld>
            <a:endParaRPr lang="en-US"/>
          </a:p>
        </p:txBody>
      </p:sp>
      <p:sp>
        <p:nvSpPr>
          <p:cNvPr id="6" name="Footer Placeholder 5">
            <a:extLst>
              <a:ext uri="{FF2B5EF4-FFF2-40B4-BE49-F238E27FC236}">
                <a16:creationId xmlns:a16="http://schemas.microsoft.com/office/drawing/2014/main" id="{2B3A7381-CE76-4DA2-89DA-368474FA35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7E0B8FF-3850-4F42-929B-0DA1BC4BED21}"/>
              </a:ext>
            </a:extLst>
          </p:cNvPr>
          <p:cNvSpPr>
            <a:spLocks noGrp="1"/>
          </p:cNvSpPr>
          <p:nvPr>
            <p:ph type="sldNum" sz="quarter" idx="12"/>
          </p:nvPr>
        </p:nvSpPr>
        <p:spPr/>
        <p:txBody>
          <a:bodyPr/>
          <a:lstStyle/>
          <a:p>
            <a:fld id="{E6642F8C-F0A9-45F8-99DE-AE7398511C6D}" type="slidenum">
              <a:rPr lang="en-US" smtClean="0"/>
              <a:t>‹#›</a:t>
            </a:fld>
            <a:endParaRPr lang="en-US"/>
          </a:p>
        </p:txBody>
      </p:sp>
    </p:spTree>
    <p:extLst>
      <p:ext uri="{BB962C8B-B14F-4D97-AF65-F5344CB8AC3E}">
        <p14:creationId xmlns:p14="http://schemas.microsoft.com/office/powerpoint/2010/main" val="19854074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9D0AA52-0E64-4D1D-90BD-6A4C460DE5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391B8BF-BA79-4565-8FA3-8C908FB4FA9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8D3F1F-93D3-43CD-9001-ACB3AF4420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F247C-16DF-4371-8E61-ECFF5F3A3B92}" type="datetimeFigureOut">
              <a:rPr lang="en-US" smtClean="0"/>
              <a:t>12/9/2019</a:t>
            </a:fld>
            <a:endParaRPr lang="en-US"/>
          </a:p>
        </p:txBody>
      </p:sp>
      <p:sp>
        <p:nvSpPr>
          <p:cNvPr id="5" name="Footer Placeholder 4">
            <a:extLst>
              <a:ext uri="{FF2B5EF4-FFF2-40B4-BE49-F238E27FC236}">
                <a16:creationId xmlns:a16="http://schemas.microsoft.com/office/drawing/2014/main" id="{AEB458F5-7DD3-49AB-BD01-F61DAA231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17BDF83-412B-44F9-8199-AC72842EFE0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642F8C-F0A9-45F8-99DE-AE7398511C6D}" type="slidenum">
              <a:rPr lang="en-US" smtClean="0"/>
              <a:t>‹#›</a:t>
            </a:fld>
            <a:endParaRPr lang="en-US"/>
          </a:p>
        </p:txBody>
      </p:sp>
    </p:spTree>
    <p:extLst>
      <p:ext uri="{BB962C8B-B14F-4D97-AF65-F5344CB8AC3E}">
        <p14:creationId xmlns:p14="http://schemas.microsoft.com/office/powerpoint/2010/main" val="3123851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FC1DB6-77CE-408F-B4F2-1D2F84C68A55}"/>
              </a:ext>
            </a:extLst>
          </p:cNvPr>
          <p:cNvSpPr>
            <a:spLocks noGrp="1"/>
          </p:cNvSpPr>
          <p:nvPr>
            <p:ph type="ctrTitle"/>
          </p:nvPr>
        </p:nvSpPr>
        <p:spPr>
          <a:xfrm>
            <a:off x="6746628" y="1783959"/>
            <a:ext cx="4645250" cy="2889114"/>
          </a:xfrm>
        </p:spPr>
        <p:txBody>
          <a:bodyPr anchor="b">
            <a:normAutofit fontScale="90000"/>
          </a:bodyPr>
          <a:lstStyle/>
          <a:p>
            <a:pPr algn="l"/>
            <a:br>
              <a:rPr lang="en-US" sz="1500" dirty="0">
                <a:solidFill>
                  <a:schemeClr val="bg1"/>
                </a:solidFill>
              </a:rPr>
            </a:br>
            <a:br>
              <a:rPr lang="en-US" sz="1500" dirty="0">
                <a:solidFill>
                  <a:schemeClr val="bg1"/>
                </a:solidFill>
              </a:rPr>
            </a:br>
            <a:br>
              <a:rPr lang="en-US" sz="1500" dirty="0">
                <a:solidFill>
                  <a:schemeClr val="bg1"/>
                </a:solidFill>
              </a:rPr>
            </a:br>
            <a:br>
              <a:rPr lang="en-US" sz="1500" dirty="0">
                <a:solidFill>
                  <a:schemeClr val="bg1"/>
                </a:solidFill>
              </a:rPr>
            </a:br>
            <a:br>
              <a:rPr lang="en-US" sz="1500" dirty="0">
                <a:solidFill>
                  <a:schemeClr val="bg1"/>
                </a:solidFill>
              </a:rPr>
            </a:br>
            <a:br>
              <a:rPr lang="en-US" sz="1500" dirty="0">
                <a:solidFill>
                  <a:schemeClr val="bg1"/>
                </a:solidFill>
              </a:rPr>
            </a:br>
            <a:br>
              <a:rPr lang="en-US" sz="1500" dirty="0">
                <a:solidFill>
                  <a:schemeClr val="bg1"/>
                </a:solidFill>
              </a:rPr>
            </a:br>
            <a:br>
              <a:rPr lang="en-US" sz="1500" dirty="0">
                <a:solidFill>
                  <a:schemeClr val="bg1"/>
                </a:solidFill>
              </a:rPr>
            </a:br>
            <a:r>
              <a:rPr lang="en-US" sz="5300" b="1" dirty="0">
                <a:solidFill>
                  <a:schemeClr val="bg1"/>
                </a:solidFill>
              </a:rPr>
              <a:t>2020 USA Softball </a:t>
            </a:r>
            <a:br>
              <a:rPr lang="en-US" sz="5300" b="1" dirty="0">
                <a:solidFill>
                  <a:schemeClr val="bg1"/>
                </a:solidFill>
              </a:rPr>
            </a:br>
            <a:r>
              <a:rPr lang="en-US" sz="5300" b="1" dirty="0">
                <a:solidFill>
                  <a:schemeClr val="bg1"/>
                </a:solidFill>
              </a:rPr>
              <a:t>Rule Changes</a:t>
            </a:r>
            <a:br>
              <a:rPr lang="en-US" sz="1500" dirty="0">
                <a:solidFill>
                  <a:schemeClr val="bg1"/>
                </a:solidFill>
              </a:rPr>
            </a:br>
            <a:br>
              <a:rPr lang="en-US" sz="1500" dirty="0">
                <a:solidFill>
                  <a:schemeClr val="bg1"/>
                </a:solidFill>
              </a:rPr>
            </a:br>
            <a:r>
              <a:rPr lang="en-US" sz="1500" dirty="0">
                <a:solidFill>
                  <a:schemeClr val="bg1"/>
                </a:solidFill>
              </a:rPr>
              <a:t>  </a:t>
            </a:r>
          </a:p>
        </p:txBody>
      </p:sp>
      <p:sp>
        <p:nvSpPr>
          <p:cNvPr id="10" name="Freeform: Shape 9">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3" name="Picture 2" descr="A picture containing drawing&#10;&#10;Description automatically generated">
            <a:extLst>
              <a:ext uri="{FF2B5EF4-FFF2-40B4-BE49-F238E27FC236}">
                <a16:creationId xmlns:a16="http://schemas.microsoft.com/office/drawing/2014/main" id="{3BA1297E-8F8A-4BD4-9412-8D921340399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382" y="1631758"/>
            <a:ext cx="4047843" cy="2226313"/>
          </a:xfrm>
          <a:prstGeom prst="rect">
            <a:avLst/>
          </a:prstGeom>
        </p:spPr>
      </p:pic>
    </p:spTree>
    <p:extLst>
      <p:ext uri="{BB962C8B-B14F-4D97-AF65-F5344CB8AC3E}">
        <p14:creationId xmlns:p14="http://schemas.microsoft.com/office/powerpoint/2010/main" val="37444203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B3189A-AEAE-49D6-9E00-99E10327A110}"/>
              </a:ext>
            </a:extLst>
          </p:cNvPr>
          <p:cNvSpPr>
            <a:spLocks noGrp="1"/>
          </p:cNvSpPr>
          <p:nvPr>
            <p:ph idx="1"/>
          </p:nvPr>
        </p:nvSpPr>
        <p:spPr>
          <a:xfrm>
            <a:off x="838200" y="408373"/>
            <a:ext cx="10515600" cy="5768590"/>
          </a:xfrm>
        </p:spPr>
        <p:txBody>
          <a:bodyPr>
            <a:normAutofit fontScale="92500" lnSpcReduction="10000"/>
          </a:bodyPr>
          <a:lstStyle/>
          <a:p>
            <a:pPr>
              <a:spcBef>
                <a:spcPts val="0"/>
              </a:spcBef>
            </a:pPr>
            <a:endParaRPr lang="en-US" b="1" u="sng" dirty="0">
              <a:latin typeface="Arial" panose="020B0604020202020204" pitchFamily="34" charset="0"/>
              <a:cs typeface="Arial" panose="020B0604020202020204" pitchFamily="34" charset="0"/>
            </a:endParaRPr>
          </a:p>
          <a:p>
            <a:pPr>
              <a:spcBef>
                <a:spcPts val="0"/>
              </a:spcBef>
            </a:pPr>
            <a:r>
              <a:rPr lang="en-US" b="1" u="sng" dirty="0">
                <a:latin typeface="Arial" panose="020B0604020202020204" pitchFamily="34" charset="0"/>
                <a:cs typeface="Arial" panose="020B0604020202020204" pitchFamily="34" charset="0"/>
              </a:rPr>
              <a:t>Rule 7, Section 6C:</a:t>
            </a:r>
            <a:r>
              <a:rPr lang="en-US" dirty="0">
                <a:latin typeface="Arial" panose="020B0604020202020204" pitchFamily="34" charset="0"/>
                <a:cs typeface="Arial" panose="020B0604020202020204" pitchFamily="34" charset="0"/>
              </a:rPr>
              <a:t> </a:t>
            </a:r>
            <a:r>
              <a:rPr lang="en-US" dirty="0"/>
              <a:t>When discovered using an Altered or Non-Approved bat after completing their turn at bat and before the next pitch, legal or illegal.</a:t>
            </a:r>
            <a:br>
              <a:rPr lang="en-US" dirty="0"/>
            </a:br>
            <a:r>
              <a:rPr lang="en-US" b="1" i="1" dirty="0"/>
              <a:t>Effect:</a:t>
            </a:r>
            <a:br>
              <a:rPr lang="en-US" b="1" i="1" dirty="0"/>
            </a:br>
            <a:r>
              <a:rPr lang="en-US" dirty="0"/>
              <a:t>1 </a:t>
            </a:r>
            <a:r>
              <a:rPr lang="en-US" i="1" dirty="0"/>
              <a:t>The batter is out.</a:t>
            </a:r>
            <a:br>
              <a:rPr lang="en-US" i="1" dirty="0"/>
            </a:br>
            <a:r>
              <a:rPr lang="en-US" dirty="0"/>
              <a:t>2 </a:t>
            </a:r>
            <a:r>
              <a:rPr lang="en-US" i="1" dirty="0"/>
              <a:t>Ejected.</a:t>
            </a:r>
            <a:br>
              <a:rPr lang="en-US" i="1" dirty="0"/>
            </a:br>
            <a:r>
              <a:rPr lang="en-US" dirty="0"/>
              <a:t>3 </a:t>
            </a:r>
            <a:r>
              <a:rPr lang="en-US" i="1" dirty="0"/>
              <a:t>If in a tournament, the player may be subject to future penalties by the Tournament Protest Committee.</a:t>
            </a:r>
            <a:br>
              <a:rPr lang="en-US" i="1" dirty="0"/>
            </a:br>
            <a:r>
              <a:rPr lang="en-US" dirty="0"/>
              <a:t>4 </a:t>
            </a:r>
            <a:r>
              <a:rPr lang="en-US" i="1" dirty="0"/>
              <a:t>All outs stand.	</a:t>
            </a:r>
          </a:p>
          <a:p>
            <a:pPr marL="0" indent="0">
              <a:spcBef>
                <a:spcPts val="0"/>
              </a:spcBef>
              <a:buNone/>
            </a:pPr>
            <a:r>
              <a:rPr lang="en-US" i="1" dirty="0"/>
              <a:t>   </a:t>
            </a:r>
            <a:r>
              <a:rPr lang="en-US" b="1" u="sng" dirty="0"/>
              <a:t>5</a:t>
            </a:r>
            <a:r>
              <a:rPr lang="en-US" b="1" i="1" u="sng" dirty="0"/>
              <a:t> All other runners return to the base occupied at the time of the pitch.</a:t>
            </a:r>
          </a:p>
          <a:p>
            <a:pPr marL="0" indent="0">
              <a:buNone/>
            </a:pPr>
            <a:r>
              <a:rPr lang="en-US" dirty="0"/>
              <a:t> </a:t>
            </a:r>
          </a:p>
          <a:p>
            <a:endParaRPr lang="en-US" dirty="0"/>
          </a:p>
          <a:p>
            <a:r>
              <a:rPr lang="en-US" b="1" u="sng" dirty="0">
                <a:latin typeface="Arial" panose="020B0604020202020204" pitchFamily="34" charset="0"/>
                <a:cs typeface="Arial" panose="020B0604020202020204" pitchFamily="34" charset="0"/>
              </a:rPr>
              <a:t>Comment:</a:t>
            </a:r>
            <a:r>
              <a:rPr lang="en-US" b="1" dirty="0">
                <a:latin typeface="Arial" panose="020B0604020202020204" pitchFamily="34" charset="0"/>
                <a:cs typeface="Arial" panose="020B0604020202020204" pitchFamily="34" charset="0"/>
              </a:rPr>
              <a:t>  </a:t>
            </a:r>
            <a:r>
              <a:rPr lang="en-US" dirty="0">
                <a:solidFill>
                  <a:srgbClr val="FF0000"/>
                </a:solidFill>
              </a:rPr>
              <a:t>Aligns the penalty for Altered and Non-Approved bats with the penalty for an Illegal bat. Better defines where runner’s who are not out should be placed.</a:t>
            </a:r>
          </a:p>
        </p:txBody>
      </p:sp>
    </p:spTree>
    <p:extLst>
      <p:ext uri="{BB962C8B-B14F-4D97-AF65-F5344CB8AC3E}">
        <p14:creationId xmlns:p14="http://schemas.microsoft.com/office/powerpoint/2010/main" val="390972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3676BF-B25F-45BC-88DB-06D12FF2DC38}"/>
              </a:ext>
            </a:extLst>
          </p:cNvPr>
          <p:cNvSpPr>
            <a:spLocks noGrp="1"/>
          </p:cNvSpPr>
          <p:nvPr>
            <p:ph idx="1"/>
          </p:nvPr>
        </p:nvSpPr>
        <p:spPr>
          <a:xfrm>
            <a:off x="838200" y="337351"/>
            <a:ext cx="10515600" cy="5839612"/>
          </a:xfrm>
        </p:spPr>
        <p:txBody>
          <a:bodyPr/>
          <a:lstStyle/>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Rule 8, Section 9B [2]</a:t>
            </a:r>
            <a:r>
              <a:rPr lang="en-US" u="sng"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Allows one courtesy runner for each gender in each inning in Adult Coed Slow Pitch Classification of Play.</a:t>
            </a:r>
            <a:endParaRPr lang="en-US" b="1" u="sng" dirty="0">
              <a:latin typeface="Arial" panose="020B0604020202020204" pitchFamily="34" charset="0"/>
              <a:cs typeface="Arial" panose="020B0604020202020204" pitchFamily="34" charset="0"/>
            </a:endParaRPr>
          </a:p>
          <a:p>
            <a:endParaRPr lang="en-US" b="1" u="sng" dirty="0">
              <a:latin typeface="Arial" panose="020B0604020202020204" pitchFamily="34" charset="0"/>
              <a:cs typeface="Arial" panose="020B0604020202020204" pitchFamily="34" charset="0"/>
            </a:endParaRPr>
          </a:p>
          <a:p>
            <a:endParaRPr lang="en-US" b="1" u="sng" dirty="0">
              <a:latin typeface="Arial" panose="020B0604020202020204" pitchFamily="34" charset="0"/>
              <a:cs typeface="Arial" panose="020B0604020202020204" pitchFamily="34" charset="0"/>
            </a:endParaRPr>
          </a:p>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Comment:</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Allows for two courtesy runners in Adult Coed Slow Pitch Classification of Play one for each gender in each inning. </a:t>
            </a:r>
            <a:endParaRPr lang="en-US" b="1"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3035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FEECCB3-1F42-44D9-9670-3769385C765A}"/>
              </a:ext>
            </a:extLst>
          </p:cNvPr>
          <p:cNvSpPr>
            <a:spLocks noGrp="1"/>
          </p:cNvSpPr>
          <p:nvPr>
            <p:ph idx="1"/>
          </p:nvPr>
        </p:nvSpPr>
        <p:spPr>
          <a:xfrm>
            <a:off x="838200" y="568171"/>
            <a:ext cx="10515600" cy="5608792"/>
          </a:xfrm>
        </p:spPr>
        <p:txBody>
          <a:bodyPr/>
          <a:lstStyle/>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Rule 8, Section 9C [1]</a:t>
            </a:r>
            <a:r>
              <a:rPr lang="en-US" u="sng"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Adult Slow Pitch: A courtesy runner is officially in the game after a pitch, legal or illegal or a play made.</a:t>
            </a:r>
          </a:p>
          <a:p>
            <a:pPr marL="0" indent="0">
              <a:buNone/>
            </a:pPr>
            <a:endParaRPr lang="en-US" u="sng" dirty="0">
              <a:latin typeface="Arial" panose="020B0604020202020204" pitchFamily="34" charset="0"/>
              <a:cs typeface="Arial" panose="020B0604020202020204" pitchFamily="34" charset="0"/>
            </a:endParaRPr>
          </a:p>
          <a:p>
            <a:endParaRPr lang="en-US" u="sng" dirty="0">
              <a:latin typeface="Arial" panose="020B0604020202020204" pitchFamily="34" charset="0"/>
              <a:cs typeface="Arial" panose="020B0604020202020204" pitchFamily="34" charset="0"/>
            </a:endParaRPr>
          </a:p>
          <a:p>
            <a:endParaRPr lang="en-US"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Comment:</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Defines when a courtesy runner is officially in the game in Adult Slow Pitch Classification of Play.</a:t>
            </a:r>
            <a:endParaRPr lang="en-US"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84761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D9BBE0C6-91ED-4674-90CB-D78BE0D95D00}"/>
              </a:ext>
            </a:extLst>
          </p:cNvPr>
          <p:cNvSpPr>
            <a:spLocks noGrp="1"/>
          </p:cNvSpPr>
          <p:nvPr>
            <p:ph type="ctrTitle"/>
          </p:nvPr>
        </p:nvSpPr>
        <p:spPr>
          <a:xfrm>
            <a:off x="6746628" y="1783959"/>
            <a:ext cx="4645250" cy="2889114"/>
          </a:xfrm>
        </p:spPr>
        <p:txBody>
          <a:bodyPr anchor="b">
            <a:normAutofit/>
          </a:bodyPr>
          <a:lstStyle/>
          <a:p>
            <a:pPr algn="l"/>
            <a:r>
              <a:rPr lang="en-US">
                <a:solidFill>
                  <a:schemeClr val="bg1"/>
                </a:solidFill>
              </a:rPr>
              <a:t>Questions?</a:t>
            </a:r>
          </a:p>
        </p:txBody>
      </p:sp>
      <p:sp>
        <p:nvSpPr>
          <p:cNvPr id="13" name="Freeform: Shape 12">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5" name="Freeform: Shape 14">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6" name="Picture 5">
            <a:extLst>
              <a:ext uri="{FF2B5EF4-FFF2-40B4-BE49-F238E27FC236}">
                <a16:creationId xmlns:a16="http://schemas.microsoft.com/office/drawing/2014/main" id="{28F45EE7-C51D-46F9-B32A-EDF2306ECBB4}"/>
              </a:ext>
            </a:extLst>
          </p:cNvPr>
          <p:cNvPicPr>
            <a:picLocks noChangeAspect="1"/>
          </p:cNvPicPr>
          <p:nvPr/>
        </p:nvPicPr>
        <p:blipFill>
          <a:blip r:embed="rId2"/>
          <a:stretch>
            <a:fillRect/>
          </a:stretch>
        </p:blipFill>
        <p:spPr>
          <a:xfrm>
            <a:off x="419382" y="1636817"/>
            <a:ext cx="4047843" cy="2216194"/>
          </a:xfrm>
          <a:prstGeom prst="rect">
            <a:avLst/>
          </a:prstGeom>
        </p:spPr>
      </p:pic>
    </p:spTree>
    <p:extLst>
      <p:ext uri="{BB962C8B-B14F-4D97-AF65-F5344CB8AC3E}">
        <p14:creationId xmlns:p14="http://schemas.microsoft.com/office/powerpoint/2010/main" val="15744948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8DE531D-D393-47E8-A476-C625A95F9FF4}"/>
              </a:ext>
            </a:extLst>
          </p:cNvPr>
          <p:cNvSpPr>
            <a:spLocks noGrp="1"/>
          </p:cNvSpPr>
          <p:nvPr>
            <p:ph idx="1"/>
          </p:nvPr>
        </p:nvSpPr>
        <p:spPr>
          <a:xfrm>
            <a:off x="838200" y="400050"/>
            <a:ext cx="10515600" cy="5776913"/>
          </a:xfrm>
        </p:spPr>
        <p:txBody>
          <a:bodyPr/>
          <a:lstStyle/>
          <a:p>
            <a:endParaRPr lang="en-US" sz="4000" b="1" u="sng" dirty="0">
              <a:latin typeface="Arial" panose="020B0604020202020204" pitchFamily="34" charset="0"/>
              <a:cs typeface="Arial" panose="020B0604020202020204" pitchFamily="34" charset="0"/>
            </a:endParaRPr>
          </a:p>
          <a:p>
            <a:r>
              <a:rPr lang="en-US" sz="4000" b="1" u="sng" dirty="0">
                <a:latin typeface="Arial" panose="020B0604020202020204" pitchFamily="34" charset="0"/>
                <a:cs typeface="Arial" panose="020B0604020202020204" pitchFamily="34" charset="0"/>
              </a:rPr>
              <a:t>Rule 2, Section 1:</a:t>
            </a:r>
            <a:r>
              <a:rPr lang="en-US" sz="4000" b="1" dirty="0">
                <a:latin typeface="Arial" panose="020B0604020202020204" pitchFamily="34" charset="0"/>
                <a:cs typeface="Arial" panose="020B0604020202020204" pitchFamily="34" charset="0"/>
              </a:rPr>
              <a:t> </a:t>
            </a:r>
            <a:r>
              <a:rPr lang="en-US" sz="4000" dirty="0">
                <a:latin typeface="Arial" panose="020B0604020202020204" pitchFamily="34" charset="0"/>
                <a:cs typeface="Arial" panose="020B0604020202020204" pitchFamily="34" charset="0"/>
              </a:rPr>
              <a:t>The maximum fence distance for Men’s Adult Slow Pitch will be 325 Feet</a:t>
            </a:r>
          </a:p>
          <a:p>
            <a:endParaRPr lang="en-US" dirty="0"/>
          </a:p>
          <a:p>
            <a:endParaRPr lang="en-US" dirty="0"/>
          </a:p>
          <a:p>
            <a:r>
              <a:rPr lang="en-US" sz="4000" b="1" u="sng" dirty="0">
                <a:latin typeface="Arial" panose="020B0604020202020204" pitchFamily="34" charset="0"/>
                <a:cs typeface="Arial" panose="020B0604020202020204" pitchFamily="34" charset="0"/>
              </a:rPr>
              <a:t>Comment:</a:t>
            </a:r>
            <a:r>
              <a:rPr lang="en-US" sz="4000" dirty="0">
                <a:latin typeface="Arial" panose="020B0604020202020204" pitchFamily="34" charset="0"/>
                <a:cs typeface="Arial" panose="020B0604020202020204" pitchFamily="34" charset="0"/>
              </a:rPr>
              <a:t> </a:t>
            </a:r>
            <a:r>
              <a:rPr lang="en-US" sz="4000" dirty="0">
                <a:solidFill>
                  <a:srgbClr val="FF0000"/>
                </a:solidFill>
                <a:latin typeface="Arial" panose="020B0604020202020204" pitchFamily="34" charset="0"/>
                <a:cs typeface="Arial" panose="020B0604020202020204" pitchFamily="34" charset="0"/>
              </a:rPr>
              <a:t>Changes the maximum fence distance for Men’s Slow Pitch from 315 feet to 325 feet. </a:t>
            </a:r>
            <a:endParaRPr lang="en-US" sz="4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8153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939C335-551F-49DF-B043-7D1DF056DCC0}"/>
              </a:ext>
            </a:extLst>
          </p:cNvPr>
          <p:cNvSpPr>
            <a:spLocks noGrp="1"/>
          </p:cNvSpPr>
          <p:nvPr>
            <p:ph idx="1"/>
          </p:nvPr>
        </p:nvSpPr>
        <p:spPr>
          <a:xfrm>
            <a:off x="771525" y="635793"/>
            <a:ext cx="10515600" cy="5586413"/>
          </a:xfrm>
        </p:spPr>
        <p:txBody>
          <a:bodyPr/>
          <a:lstStyle/>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Rule 3, Section 1A [1]</a:t>
            </a:r>
            <a:r>
              <a:rPr lang="en-US" u="sng"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 The official bat must bear either the ASA 2000, ASA 2004, ASA 2013 or the new approved USA Softball Certification Marks.</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r>
              <a:rPr lang="en-US" b="1" u="sng" dirty="0">
                <a:latin typeface="Arial" panose="020B0604020202020204" pitchFamily="34" charset="0"/>
                <a:cs typeface="Arial" panose="020B0604020202020204" pitchFamily="34" charset="0"/>
              </a:rPr>
              <a:t>Comment:</a:t>
            </a:r>
            <a:r>
              <a:rPr lang="en-US" b="1"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Adds two additional USA Softball Certification Marks to the list of Certification Marks allowed on approved bats.</a:t>
            </a:r>
          </a:p>
        </p:txBody>
      </p:sp>
      <p:pic>
        <p:nvPicPr>
          <p:cNvPr id="4" name="Picture 4">
            <a:extLst>
              <a:ext uri="{FF2B5EF4-FFF2-40B4-BE49-F238E27FC236}">
                <a16:creationId xmlns:a16="http://schemas.microsoft.com/office/drawing/2014/main" id="{87BBAE52-FFB3-47EC-B9ED-E71ED003E8CD}"/>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62295" y="2445430"/>
            <a:ext cx="1801189" cy="196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a:extLst>
              <a:ext uri="{FF2B5EF4-FFF2-40B4-BE49-F238E27FC236}">
                <a16:creationId xmlns:a16="http://schemas.microsoft.com/office/drawing/2014/main" id="{B55C907E-200C-42F3-88BB-F1FA19CE8C57}"/>
              </a:ext>
            </a:extLst>
          </p:cNvPr>
          <p:cNvPicPr>
            <a:picLocks noChangeAspect="1"/>
          </p:cNvPicPr>
          <p:nvPr/>
        </p:nvPicPr>
        <p:blipFill>
          <a:blip r:embed="rId3"/>
          <a:stretch>
            <a:fillRect/>
          </a:stretch>
        </p:blipFill>
        <p:spPr>
          <a:xfrm>
            <a:off x="7995201" y="2335331"/>
            <a:ext cx="2065567" cy="2187336"/>
          </a:xfrm>
          <a:prstGeom prst="rect">
            <a:avLst/>
          </a:prstGeom>
        </p:spPr>
      </p:pic>
    </p:spTree>
    <p:extLst>
      <p:ext uri="{BB962C8B-B14F-4D97-AF65-F5344CB8AC3E}">
        <p14:creationId xmlns:p14="http://schemas.microsoft.com/office/powerpoint/2010/main" val="3249507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2D50E8-C8C5-4BC5-AE1E-8E765B737E14}"/>
              </a:ext>
            </a:extLst>
          </p:cNvPr>
          <p:cNvSpPr>
            <a:spLocks noGrp="1"/>
          </p:cNvSpPr>
          <p:nvPr>
            <p:ph idx="1"/>
          </p:nvPr>
        </p:nvSpPr>
        <p:spPr>
          <a:xfrm>
            <a:off x="838200" y="438150"/>
            <a:ext cx="10515600" cy="5738813"/>
          </a:xfrm>
        </p:spPr>
        <p:txBody>
          <a:bodyPr/>
          <a:lstStyle/>
          <a:p>
            <a:r>
              <a:rPr lang="en-US" b="1" u="sng" dirty="0">
                <a:latin typeface="Arial" panose="020B0604020202020204" pitchFamily="34" charset="0"/>
                <a:cs typeface="Arial" panose="020B0604020202020204" pitchFamily="34" charset="0"/>
              </a:rPr>
              <a:t>Rule 3, Section 3A:</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official softball must bear either the two ASA Certification Marks or the new USA Softball Certification Marks allowed on approved softballs.</a:t>
            </a: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pPr marL="0" indent="0">
              <a:buNone/>
            </a:pPr>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Comment:</a:t>
            </a:r>
            <a:r>
              <a:rPr lang="en-US" b="1"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Adds USA Softball Certification Marks to the list of approved Certification Marks allowed on softballs.</a:t>
            </a:r>
          </a:p>
        </p:txBody>
      </p:sp>
      <p:pic>
        <p:nvPicPr>
          <p:cNvPr id="4" name="Picture 3">
            <a:extLst>
              <a:ext uri="{FF2B5EF4-FFF2-40B4-BE49-F238E27FC236}">
                <a16:creationId xmlns:a16="http://schemas.microsoft.com/office/drawing/2014/main" id="{9F914E10-DF96-436F-AC0D-8775EB73BF79}"/>
              </a:ext>
            </a:extLst>
          </p:cNvPr>
          <p:cNvPicPr>
            <a:picLocks noChangeAspect="1"/>
          </p:cNvPicPr>
          <p:nvPr/>
        </p:nvPicPr>
        <p:blipFill rotWithShape="1">
          <a:blip r:embed="rId2"/>
          <a:srcRect l="5714" r="5714"/>
          <a:stretch/>
        </p:blipFill>
        <p:spPr>
          <a:xfrm>
            <a:off x="1961108" y="1744615"/>
            <a:ext cx="2362200" cy="2405063"/>
          </a:xfrm>
          <a:prstGeom prst="rect">
            <a:avLst/>
          </a:prstGeom>
        </p:spPr>
      </p:pic>
      <p:pic>
        <p:nvPicPr>
          <p:cNvPr id="5" name="Picture 4">
            <a:extLst>
              <a:ext uri="{FF2B5EF4-FFF2-40B4-BE49-F238E27FC236}">
                <a16:creationId xmlns:a16="http://schemas.microsoft.com/office/drawing/2014/main" id="{11B9D81F-58F7-4C87-B8E0-4D5B7700AF3D}"/>
              </a:ext>
            </a:extLst>
          </p:cNvPr>
          <p:cNvPicPr>
            <a:picLocks noChangeAspect="1"/>
          </p:cNvPicPr>
          <p:nvPr/>
        </p:nvPicPr>
        <p:blipFill>
          <a:blip r:embed="rId3"/>
          <a:stretch>
            <a:fillRect/>
          </a:stretch>
        </p:blipFill>
        <p:spPr>
          <a:xfrm>
            <a:off x="7996237" y="1744615"/>
            <a:ext cx="2234655" cy="2043113"/>
          </a:xfrm>
          <a:prstGeom prst="rect">
            <a:avLst/>
          </a:prstGeom>
        </p:spPr>
      </p:pic>
    </p:spTree>
    <p:extLst>
      <p:ext uri="{BB962C8B-B14F-4D97-AF65-F5344CB8AC3E}">
        <p14:creationId xmlns:p14="http://schemas.microsoft.com/office/powerpoint/2010/main" val="3120551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35FBC6-D165-4B7D-8C78-9F489620FDB5}"/>
              </a:ext>
            </a:extLst>
          </p:cNvPr>
          <p:cNvSpPr>
            <a:spLocks noGrp="1"/>
          </p:cNvSpPr>
          <p:nvPr>
            <p:ph idx="1"/>
          </p:nvPr>
        </p:nvSpPr>
        <p:spPr>
          <a:xfrm>
            <a:off x="838200" y="381000"/>
            <a:ext cx="10515600" cy="5795963"/>
          </a:xfrm>
        </p:spPr>
        <p:txBody>
          <a:bodyPr>
            <a:normAutofit/>
          </a:bodyPr>
          <a:lstStyle/>
          <a:p>
            <a:endParaRPr lang="en-US" sz="3200" b="1" u="sng" dirty="0">
              <a:latin typeface="Arial" panose="020B0604020202020204" pitchFamily="34" charset="0"/>
              <a:cs typeface="Arial" panose="020B0604020202020204" pitchFamily="34" charset="0"/>
            </a:endParaRPr>
          </a:p>
          <a:p>
            <a:r>
              <a:rPr lang="en-US" sz="3200" b="1" u="sng" dirty="0">
                <a:latin typeface="Arial" panose="020B0604020202020204" pitchFamily="34" charset="0"/>
                <a:cs typeface="Arial" panose="020B0604020202020204" pitchFamily="34" charset="0"/>
              </a:rPr>
              <a:t>Rule 3, Section 5E:</a:t>
            </a:r>
            <a:r>
              <a:rPr lang="en-US" sz="3200" b="1" dirty="0">
                <a:latin typeface="Arial" panose="020B0604020202020204" pitchFamily="34" charset="0"/>
                <a:cs typeface="Arial" panose="020B0604020202020204" pitchFamily="34" charset="0"/>
              </a:rPr>
              <a:t> </a:t>
            </a:r>
            <a:r>
              <a:rPr lang="en-US" sz="3200" dirty="0">
                <a:latin typeface="Arial" panose="020B0604020202020204" pitchFamily="34" charset="0"/>
                <a:cs typeface="Arial" panose="020B0604020202020204" pitchFamily="34" charset="0"/>
              </a:rPr>
              <a:t>Any defensive player or oﬀensive player may wear a helmet at any time. Helmets shall have a non-glare (not mirror-like) surface.</a:t>
            </a:r>
          </a:p>
          <a:p>
            <a:endParaRPr lang="en-US" sz="3200" b="1" dirty="0">
              <a:solidFill>
                <a:srgbClr val="FF0000"/>
              </a:solidFill>
              <a:latin typeface="Arial" panose="020B0604020202020204" pitchFamily="34" charset="0"/>
              <a:cs typeface="Arial" panose="020B0604020202020204" pitchFamily="34" charset="0"/>
            </a:endParaRPr>
          </a:p>
          <a:p>
            <a:endParaRPr lang="en-US" sz="3200" b="1" dirty="0">
              <a:solidFill>
                <a:srgbClr val="FF0000"/>
              </a:solidFill>
              <a:latin typeface="Arial" panose="020B0604020202020204" pitchFamily="34" charset="0"/>
              <a:cs typeface="Arial" panose="020B0604020202020204" pitchFamily="34" charset="0"/>
            </a:endParaRPr>
          </a:p>
          <a:p>
            <a:endParaRPr lang="en-US" sz="3200" b="1" dirty="0">
              <a:solidFill>
                <a:srgbClr val="FF0000"/>
              </a:solidFill>
              <a:latin typeface="Arial" panose="020B0604020202020204" pitchFamily="34" charset="0"/>
              <a:cs typeface="Arial" panose="020B0604020202020204" pitchFamily="34" charset="0"/>
            </a:endParaRPr>
          </a:p>
          <a:p>
            <a:r>
              <a:rPr lang="en-US" sz="3200" b="1" u="sng" dirty="0">
                <a:latin typeface="Arial" panose="020B0604020202020204" pitchFamily="34" charset="0"/>
                <a:cs typeface="Arial" panose="020B0604020202020204" pitchFamily="34" charset="0"/>
              </a:rPr>
              <a:t>Comment:</a:t>
            </a:r>
            <a:r>
              <a:rPr lang="en-US" sz="3200" b="1" dirty="0">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Specifies that helmets cannot have a surface that has a mirror-like finish.</a:t>
            </a:r>
          </a:p>
          <a:p>
            <a:pPr marL="0" indent="0">
              <a:buNone/>
            </a:pPr>
            <a:endParaRPr lang="en-US" sz="3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0226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35FBC6-D165-4B7D-8C78-9F489620FDB5}"/>
              </a:ext>
            </a:extLst>
          </p:cNvPr>
          <p:cNvSpPr>
            <a:spLocks noGrp="1"/>
          </p:cNvSpPr>
          <p:nvPr>
            <p:ph idx="1"/>
          </p:nvPr>
        </p:nvSpPr>
        <p:spPr>
          <a:xfrm>
            <a:off x="838200" y="381000"/>
            <a:ext cx="10515600" cy="5795963"/>
          </a:xfrm>
        </p:spPr>
        <p:txBody>
          <a:bodyPr>
            <a:normAutofit/>
          </a:bodyPr>
          <a:lstStyle/>
          <a:p>
            <a:endParaRPr lang="en-US" sz="3200" b="1" u="sng" dirty="0">
              <a:latin typeface="Arial" panose="020B0604020202020204" pitchFamily="34" charset="0"/>
              <a:cs typeface="Arial" panose="020B0604020202020204" pitchFamily="34" charset="0"/>
            </a:endParaRPr>
          </a:p>
          <a:p>
            <a:r>
              <a:rPr lang="en-US" sz="3200" b="1" u="sng" dirty="0">
                <a:latin typeface="Arial" panose="020B0604020202020204" pitchFamily="34" charset="0"/>
                <a:cs typeface="Arial" panose="020B0604020202020204" pitchFamily="34" charset="0"/>
              </a:rPr>
              <a:t>Rule 5, Section 6A:</a:t>
            </a:r>
            <a:r>
              <a:rPr lang="en-US" sz="3200" dirty="0">
                <a:latin typeface="Arial" panose="020B0604020202020204" pitchFamily="34" charset="0"/>
                <a:cs typeface="Arial" panose="020B0604020202020204" pitchFamily="34" charset="0"/>
              </a:rPr>
              <a:t> Men’s Adult Slow Pitch Classification of Play adds a AA Division; home run limit will be 12</a:t>
            </a:r>
          </a:p>
          <a:p>
            <a:endParaRPr lang="en-US" sz="3200" b="1" dirty="0">
              <a:solidFill>
                <a:srgbClr val="FF0000"/>
              </a:solidFill>
              <a:latin typeface="Arial" panose="020B0604020202020204" pitchFamily="34" charset="0"/>
              <a:cs typeface="Arial" panose="020B0604020202020204" pitchFamily="34" charset="0"/>
            </a:endParaRPr>
          </a:p>
          <a:p>
            <a:pPr marL="0" indent="0">
              <a:buNone/>
            </a:pPr>
            <a:endParaRPr lang="en-US" sz="3200" b="1" dirty="0">
              <a:solidFill>
                <a:srgbClr val="FF0000"/>
              </a:solidFill>
              <a:latin typeface="Arial" panose="020B0604020202020204" pitchFamily="34" charset="0"/>
              <a:cs typeface="Arial" panose="020B0604020202020204" pitchFamily="34" charset="0"/>
            </a:endParaRPr>
          </a:p>
          <a:p>
            <a:pPr marL="0" indent="0">
              <a:buNone/>
            </a:pPr>
            <a:endParaRPr lang="en-US" sz="3200" b="1" dirty="0">
              <a:solidFill>
                <a:srgbClr val="FF0000"/>
              </a:solidFill>
              <a:latin typeface="Arial" panose="020B0604020202020204" pitchFamily="34" charset="0"/>
              <a:cs typeface="Arial" panose="020B0604020202020204" pitchFamily="34" charset="0"/>
            </a:endParaRPr>
          </a:p>
          <a:p>
            <a:r>
              <a:rPr lang="en-US" sz="3200" b="1" u="sng" dirty="0">
                <a:latin typeface="Arial" panose="020B0604020202020204" pitchFamily="34" charset="0"/>
                <a:cs typeface="Arial" panose="020B0604020202020204" pitchFamily="34" charset="0"/>
              </a:rPr>
              <a:t>Comment:</a:t>
            </a:r>
            <a:r>
              <a:rPr lang="en-US" sz="3200" dirty="0">
                <a:latin typeface="Arial" panose="020B0604020202020204" pitchFamily="34" charset="0"/>
                <a:cs typeface="Arial" panose="020B0604020202020204" pitchFamily="34" charset="0"/>
              </a:rPr>
              <a:t> </a:t>
            </a:r>
            <a:r>
              <a:rPr lang="en-US" sz="3200" dirty="0">
                <a:solidFill>
                  <a:srgbClr val="FF0000"/>
                </a:solidFill>
                <a:latin typeface="Arial" panose="020B0604020202020204" pitchFamily="34" charset="0"/>
                <a:cs typeface="Arial" panose="020B0604020202020204" pitchFamily="34" charset="0"/>
              </a:rPr>
              <a:t>Adds Men’s Adult Slow Pitch AA division with a home run limit of 12</a:t>
            </a:r>
          </a:p>
        </p:txBody>
      </p:sp>
    </p:spTree>
    <p:extLst>
      <p:ext uri="{BB962C8B-B14F-4D97-AF65-F5344CB8AC3E}">
        <p14:creationId xmlns:p14="http://schemas.microsoft.com/office/powerpoint/2010/main" val="377639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17F2AE-E01F-4B0E-819C-30401A0E215F}"/>
              </a:ext>
            </a:extLst>
          </p:cNvPr>
          <p:cNvSpPr>
            <a:spLocks noGrp="1"/>
          </p:cNvSpPr>
          <p:nvPr>
            <p:ph idx="1"/>
          </p:nvPr>
        </p:nvSpPr>
        <p:spPr>
          <a:xfrm>
            <a:off x="838200" y="523783"/>
            <a:ext cx="10515600" cy="5653180"/>
          </a:xfrm>
        </p:spPr>
        <p:txBody>
          <a:bodyPr/>
          <a:lstStyle/>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Rule 6A, Section 1C:</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Both feet must be on the ground within the 24-inch length of the pitcher's plate. The shoulders shall be in line with first and third bases. The pitcher shall take a position with their pivot foot in contact with the pitcher's plate and their non-pivot foot in contact with or behind the pitcher's plate. </a:t>
            </a:r>
          </a:p>
          <a:p>
            <a:pPr marL="0" indent="0">
              <a:buNone/>
            </a:pPr>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Comment:</a:t>
            </a:r>
            <a:r>
              <a:rPr lang="en-US" b="1"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Allows female pitchers to start with one or two feet on the pitcher’s plate.  This aligns the male and female pitching rule as it relates to foot placement.</a:t>
            </a:r>
          </a:p>
        </p:txBody>
      </p:sp>
    </p:spTree>
    <p:extLst>
      <p:ext uri="{BB962C8B-B14F-4D97-AF65-F5344CB8AC3E}">
        <p14:creationId xmlns:p14="http://schemas.microsoft.com/office/powerpoint/2010/main" val="1514879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33AD378-129A-4DC6-99DD-565C72AA12D2}"/>
              </a:ext>
            </a:extLst>
          </p:cNvPr>
          <p:cNvSpPr>
            <a:spLocks noGrp="1"/>
          </p:cNvSpPr>
          <p:nvPr>
            <p:ph idx="1"/>
          </p:nvPr>
        </p:nvSpPr>
        <p:spPr>
          <a:xfrm>
            <a:off x="838200" y="399495"/>
            <a:ext cx="10515600" cy="5777468"/>
          </a:xfrm>
        </p:spPr>
        <p:txBody>
          <a:bodyPr/>
          <a:lstStyle/>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Rule 6A, Section 1E:</a:t>
            </a:r>
            <a:r>
              <a:rPr lang="en-US" b="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The pitcher shall bring their hands together for not less than one second and not more than 10 seconds before releasing the ball. A backward step may be taken before, simultaneous with or after the hands are brought together. The pivot foot must remain in contact with the pitcher's plate at all times prior to the forward step.</a:t>
            </a:r>
          </a:p>
          <a:p>
            <a:pPr marL="0" indent="0">
              <a:buNone/>
            </a:pPr>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Comment:</a:t>
            </a:r>
            <a:r>
              <a:rPr lang="en-US" b="1"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Allows female pitchers to take a backward step from the pitcher’s plate,</a:t>
            </a:r>
            <a:r>
              <a:rPr lang="en-US" b="1" dirty="0">
                <a:solidFill>
                  <a:srgbClr val="FF0000"/>
                </a:solidFill>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before, during or after the hands are brought together. This aligns the male and female pitching rule as it relates to stepping back from the pitcher’s plate.</a:t>
            </a:r>
          </a:p>
          <a:p>
            <a:pPr marL="0" indent="0">
              <a:buNone/>
            </a:pPr>
            <a:endParaRPr lang="en-US" b="1" u="sng"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3855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E021770-F24A-40BA-9663-6DC92FA39344}"/>
              </a:ext>
            </a:extLst>
          </p:cNvPr>
          <p:cNvSpPr>
            <a:spLocks noGrp="1"/>
          </p:cNvSpPr>
          <p:nvPr>
            <p:ph idx="1"/>
          </p:nvPr>
        </p:nvSpPr>
        <p:spPr>
          <a:xfrm>
            <a:off x="838200" y="381740"/>
            <a:ext cx="10515600" cy="5795223"/>
          </a:xfrm>
        </p:spPr>
        <p:txBody>
          <a:bodyPr>
            <a:normAutofit/>
          </a:bodyPr>
          <a:lstStyle/>
          <a:p>
            <a:endParaRPr lang="en-US" b="1" u="sng"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Rule 6, Section 11B&amp;C, Rule 7, Section 5D:</a:t>
            </a:r>
            <a:r>
              <a:rPr lang="en-US" dirty="0">
                <a:latin typeface="Arial" panose="020B0604020202020204" pitchFamily="34" charset="0"/>
                <a:cs typeface="Arial" panose="020B0604020202020204" pitchFamily="34" charset="0"/>
              </a:rPr>
              <a:t> (Junior Olympic Fast Pitch Only) Eliminates the penalty of advancing a runner one base without liability to be put out from the effect of  committing an illegal pitch.</a:t>
            </a:r>
            <a:endParaRPr lang="en-US" b="1" dirty="0">
              <a:latin typeface="Arial" panose="020B0604020202020204" pitchFamily="34" charset="0"/>
              <a:cs typeface="Arial" panose="020B0604020202020204" pitchFamily="34" charset="0"/>
            </a:endParaRPr>
          </a:p>
          <a:p>
            <a:pPr marL="0" indent="0">
              <a:buNone/>
            </a:pPr>
            <a:endParaRPr lang="en-US" strike="sngStrike" dirty="0">
              <a:latin typeface="Arial" panose="020B0604020202020204" pitchFamily="34" charset="0"/>
              <a:cs typeface="Arial" panose="020B0604020202020204" pitchFamily="34" charset="0"/>
            </a:endParaRPr>
          </a:p>
          <a:p>
            <a:pPr marL="0" indent="0">
              <a:buNone/>
            </a:pPr>
            <a:endParaRPr lang="en-US" strike="sngStrike"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Comment:</a:t>
            </a:r>
            <a:r>
              <a:rPr lang="en-US" dirty="0">
                <a:latin typeface="Arial" panose="020B0604020202020204" pitchFamily="34" charset="0"/>
                <a:cs typeface="Arial" panose="020B0604020202020204" pitchFamily="34" charset="0"/>
              </a:rPr>
              <a:t> </a:t>
            </a:r>
            <a:r>
              <a:rPr lang="en-US" dirty="0">
                <a:solidFill>
                  <a:srgbClr val="FF0000"/>
                </a:solidFill>
                <a:latin typeface="Arial" panose="020B0604020202020204" pitchFamily="34" charset="0"/>
                <a:cs typeface="Arial" panose="020B0604020202020204" pitchFamily="34" charset="0"/>
              </a:rPr>
              <a:t>In Junior Olympic Fast Pitch </a:t>
            </a:r>
            <a:r>
              <a:rPr lang="en-US" b="1" u="sng" dirty="0">
                <a:solidFill>
                  <a:srgbClr val="FF0000"/>
                </a:solidFill>
                <a:latin typeface="Arial" panose="020B0604020202020204" pitchFamily="34" charset="0"/>
                <a:cs typeface="Arial" panose="020B0604020202020204" pitchFamily="34" charset="0"/>
              </a:rPr>
              <a:t>ONLY</a:t>
            </a:r>
            <a:r>
              <a:rPr lang="en-US" dirty="0">
                <a:solidFill>
                  <a:srgbClr val="FF0000"/>
                </a:solidFill>
                <a:latin typeface="Arial" panose="020B0604020202020204" pitchFamily="34" charset="0"/>
                <a:cs typeface="Arial" panose="020B0604020202020204" pitchFamily="34" charset="0"/>
              </a:rPr>
              <a:t>, when an illegal pitch is declared, the penalty is only a ball on the batter. We no longer advance runners in Junior Olympic Fast Pitch as part of the penalty. </a:t>
            </a:r>
            <a:br>
              <a:rPr lang="en-US" dirty="0">
                <a:solidFill>
                  <a:srgbClr val="FF0000"/>
                </a:solidFill>
                <a:latin typeface="Arial" panose="020B0604020202020204" pitchFamily="34" charset="0"/>
                <a:cs typeface="Arial" panose="020B0604020202020204" pitchFamily="34" charset="0"/>
              </a:rPr>
            </a:br>
            <a:br>
              <a:rPr lang="en-US" dirty="0">
                <a:latin typeface="Arial" panose="020B0604020202020204" pitchFamily="34" charset="0"/>
                <a:cs typeface="Arial" panose="020B0604020202020204" pitchFamily="34" charset="0"/>
              </a:rPr>
            </a:br>
            <a:endParaRPr lang="en-US" b="1"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72796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760</Words>
  <Application>Microsoft Office PowerPoint</Application>
  <PresentationFormat>Widescreen</PresentationFormat>
  <Paragraphs>67</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        2020 USA Softball  Rule Changes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USA Softball  Rule Changes</dc:title>
  <dc:creator>David Chandler</dc:creator>
  <cp:lastModifiedBy>Kevin Ryan</cp:lastModifiedBy>
  <cp:revision>4</cp:revision>
  <dcterms:created xsi:type="dcterms:W3CDTF">2019-11-16T00:00:42Z</dcterms:created>
  <dcterms:modified xsi:type="dcterms:W3CDTF">2019-12-09T13:37:21Z</dcterms:modified>
</cp:coreProperties>
</file>